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3" r:id="rId5"/>
    <p:sldId id="258" r:id="rId6"/>
    <p:sldId id="458" r:id="rId7"/>
    <p:sldId id="260" r:id="rId8"/>
    <p:sldId id="259" r:id="rId9"/>
  </p:sldIdLst>
  <p:sldSz cx="12192000" cy="6858000"/>
  <p:notesSz cx="6797675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900"/>
    <a:srgbClr val="008080"/>
    <a:srgbClr val="001489"/>
    <a:srgbClr val="53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26" autoAdjust="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8C92E-F0AB-46D3-B3BC-99FC5AAA2D5B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Click to modify the pattern text style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82B2-DA4A-48C5-9225-100A9BA25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59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C82B2-DA4A-48C5-9225-100A9BA2538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968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C82B2-DA4A-48C5-9225-100A9BA2538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6663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39D43-B67B-48F2-B7C5-E67315E69D6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163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39D43-B67B-48F2-B7C5-E67315E69D6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66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7C4-F5EF-4F5C-8498-C259EFA4B82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38C1-E780-4F12-927D-0C96663EB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357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7C4-F5EF-4F5C-8498-C259EFA4B82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38C1-E780-4F12-927D-0C96663EB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8244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7C4-F5EF-4F5C-8498-C259EFA4B82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38C1-E780-4F12-927D-0C96663EB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6433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7C4-F5EF-4F5C-8498-C259EFA4B82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38C1-E780-4F12-927D-0C96663EB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392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7C4-F5EF-4F5C-8498-C259EFA4B82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38C1-E780-4F12-927D-0C96663EB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172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7C4-F5EF-4F5C-8498-C259EFA4B82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38C1-E780-4F12-927D-0C96663EB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5578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7C4-F5EF-4F5C-8498-C259EFA4B82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38C1-E780-4F12-927D-0C96663EB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349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7C4-F5EF-4F5C-8498-C259EFA4B82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38C1-E780-4F12-927D-0C96663EB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5657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7C4-F5EF-4F5C-8498-C259EFA4B82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38C1-E780-4F12-927D-0C96663EB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626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7C4-F5EF-4F5C-8498-C259EFA4B82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38C1-E780-4F12-927D-0C96663EB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739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7C4-F5EF-4F5C-8498-C259EFA4B82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38C1-E780-4F12-927D-0C96663EB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7428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modify the pattern title style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modify the pattern text style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607C4-F5EF-4F5C-8498-C259EFA4B82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38C1-E780-4F12-927D-0C96663EB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9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p14="http://schemas.microsoft.com/office/powerpoint/2010/main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hyperlink" Target="http://www.fundae.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hyperlink" Target="http://www.fundae.es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hyperlink" Target="http://www.fundae.es/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hyperlink" Target="http://www.fundae.es/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2B9B51E-602C-4656-90FF-BAE2013788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1" r="5922"/>
          <a:stretch/>
        </p:blipFill>
        <p:spPr>
          <a:xfrm>
            <a:off x="6927273" y="0"/>
            <a:ext cx="5264727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806A200-E07E-4733-B39C-B344DF40B4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" y="6124862"/>
            <a:ext cx="6406909" cy="54254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DC30AFA-A716-972D-BD62-82DDFA7C807F}"/>
              </a:ext>
            </a:extLst>
          </p:cNvPr>
          <p:cNvSpPr txBox="1"/>
          <p:nvPr/>
        </p:nvSpPr>
        <p:spPr>
          <a:xfrm>
            <a:off x="330530" y="1808880"/>
            <a:ext cx="707797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 err="1">
                <a:solidFill>
                  <a:srgbClr val="FFC000"/>
                </a:solidFill>
                <a:latin typeface="Futura LT Book Bold"/>
              </a:rPr>
              <a:t>Best practices </a:t>
            </a:r>
            <a:r>
              <a:rPr lang="es-ES" sz="3200" dirty="0">
                <a:solidFill>
                  <a:srgbClr val="FFC000"/>
                </a:solidFill>
                <a:latin typeface="Futura LT Book Bold"/>
              </a:rPr>
              <a:t>in response </a:t>
            </a:r>
            <a:r>
              <a:rPr lang="es-ES" sz="3200" dirty="0" err="1">
                <a:solidFill>
                  <a:srgbClr val="FFC000"/>
                </a:solidFill>
                <a:latin typeface="Futura LT Book Bold"/>
              </a:rPr>
              <a:t>to the </a:t>
            </a:r>
            <a:r>
              <a:rPr lang="es-ES" sz="3200" dirty="0">
                <a:solidFill>
                  <a:srgbClr val="FFC000"/>
                </a:solidFill>
                <a:latin typeface="Futura LT Book Bold"/>
              </a:rPr>
              <a:t>digital </a:t>
            </a:r>
            <a:r>
              <a:rPr lang="es-ES" sz="3200" dirty="0" err="1">
                <a:solidFill>
                  <a:srgbClr val="FFC000"/>
                </a:solidFill>
                <a:latin typeface="Futura LT Book Bold"/>
              </a:rPr>
              <a:t>challenge </a:t>
            </a:r>
            <a:r>
              <a:rPr lang="es-ES" sz="3200" dirty="0">
                <a:solidFill>
                  <a:srgbClr val="FFC000"/>
                </a:solidFill>
                <a:latin typeface="Futura LT Book Bold"/>
              </a:rPr>
              <a:t>and </a:t>
            </a:r>
            <a:r>
              <a:rPr lang="es-ES" sz="3200" dirty="0" err="1">
                <a:solidFill>
                  <a:srgbClr val="FFC000"/>
                </a:solidFill>
                <a:latin typeface="Futura LT Book Bold"/>
              </a:rPr>
              <a:t>the needs of companies</a:t>
            </a:r>
            <a:endParaRPr lang="es-ES" sz="3200" dirty="0">
              <a:solidFill>
                <a:srgbClr val="FFC000"/>
              </a:solidFill>
              <a:latin typeface="Futura LT Book Bold"/>
            </a:endParaRPr>
          </a:p>
          <a:p>
            <a:endParaRPr lang="es-ES" sz="3200" dirty="0">
              <a:solidFill>
                <a:srgbClr val="FFC000"/>
              </a:solidFill>
              <a:latin typeface="Futura LT Book Bold"/>
            </a:endParaRPr>
          </a:p>
          <a:p>
            <a:endParaRPr lang="es-ES" sz="3200" dirty="0">
              <a:solidFill>
                <a:srgbClr val="FFC000"/>
              </a:solidFill>
              <a:latin typeface="Futura LT Book Bold"/>
            </a:endParaRPr>
          </a:p>
          <a:p>
            <a:r>
              <a:rPr lang="es-ES" sz="3200" b="1" i="0" dirty="0">
                <a:solidFill>
                  <a:srgbClr val="FFC000"/>
                </a:solidFill>
                <a:effectLst/>
                <a:latin typeface="Futura LT Book Bold"/>
              </a:rPr>
              <a:t>Digitalízate Plus. </a:t>
            </a:r>
          </a:p>
          <a:p>
            <a:endParaRPr lang="es-ES" sz="3200" dirty="0">
              <a:solidFill>
                <a:srgbClr val="FFC000"/>
              </a:solidFill>
              <a:latin typeface="Futura LT Book Bold"/>
            </a:endParaRPr>
          </a:p>
          <a:p>
            <a:endParaRPr lang="es-E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92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175720" y="1006419"/>
            <a:ext cx="4661834" cy="5383180"/>
            <a:chOff x="0" y="0"/>
            <a:chExt cx="54991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solidFill>
              <a:srgbClr val="F1A91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s-ES" sz="1200" dirty="0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7270970" y="1132129"/>
            <a:ext cx="4464984" cy="5155871"/>
            <a:chOff x="0" y="0"/>
            <a:chExt cx="54991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3"/>
              <a:stretch>
                <a:fillRect l="-36659" r="-36659"/>
              </a:stretch>
            </a:blipFill>
          </p:spPr>
          <p:txBody>
            <a:bodyPr/>
            <a:lstStyle/>
            <a:p>
              <a:endParaRPr lang="es-ES"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11684" y="1896024"/>
            <a:ext cx="1496409" cy="1495519"/>
            <a:chOff x="0" y="0"/>
            <a:chExt cx="991873" cy="9912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91873" cy="991283"/>
            </a:xfrm>
            <a:custGeom>
              <a:avLst/>
              <a:gdLst/>
              <a:ahLst/>
              <a:cxnLst/>
              <a:rect l="l" t="t" r="r" b="b"/>
              <a:pathLst>
                <a:path w="991873" h="991283">
                  <a:moveTo>
                    <a:pt x="0" y="0"/>
                  </a:moveTo>
                  <a:lnTo>
                    <a:pt x="991873" y="0"/>
                  </a:lnTo>
                  <a:lnTo>
                    <a:pt x="991873" y="991283"/>
                  </a:lnTo>
                  <a:lnTo>
                    <a:pt x="0" y="991283"/>
                  </a:lnTo>
                  <a:close/>
                </a:path>
              </a:pathLst>
            </a:custGeom>
            <a:solidFill>
              <a:srgbClr val="A3CA6B"/>
            </a:solidFill>
            <a:ln w="9525" cap="sq">
              <a:solidFill>
                <a:srgbClr val="FFFFFF"/>
              </a:solidFill>
              <a:miter/>
            </a:ln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22"/>
                </a:lnSpc>
              </a:pPr>
              <a:endParaRPr sz="1200"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1396036" y="2787274"/>
            <a:ext cx="1261653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 sz="1200"/>
          </a:p>
        </p:txBody>
      </p:sp>
      <p:grpSp>
        <p:nvGrpSpPr>
          <p:cNvPr id="10" name="Group 10"/>
          <p:cNvGrpSpPr/>
          <p:nvPr/>
        </p:nvGrpSpPr>
        <p:grpSpPr>
          <a:xfrm>
            <a:off x="3112789" y="3782667"/>
            <a:ext cx="1496409" cy="1495519"/>
            <a:chOff x="0" y="0"/>
            <a:chExt cx="991873" cy="99128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91873" cy="991283"/>
            </a:xfrm>
            <a:custGeom>
              <a:avLst/>
              <a:gdLst/>
              <a:ahLst/>
              <a:cxnLst/>
              <a:rect l="l" t="t" r="r" b="b"/>
              <a:pathLst>
                <a:path w="991873" h="991283">
                  <a:moveTo>
                    <a:pt x="0" y="0"/>
                  </a:moveTo>
                  <a:lnTo>
                    <a:pt x="991873" y="0"/>
                  </a:lnTo>
                  <a:lnTo>
                    <a:pt x="991873" y="991283"/>
                  </a:lnTo>
                  <a:lnTo>
                    <a:pt x="0" y="991283"/>
                  </a:lnTo>
                  <a:close/>
                </a:path>
              </a:pathLst>
            </a:custGeom>
            <a:solidFill>
              <a:srgbClr val="2F3976"/>
            </a:solidFill>
            <a:ln w="9525" cap="sq">
              <a:solidFill>
                <a:srgbClr val="FFFFFF"/>
              </a:solidFill>
              <a:miter/>
            </a:ln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22"/>
                </a:lnSpc>
              </a:pPr>
              <a:endParaRPr sz="1200"/>
            </a:p>
          </p:txBody>
        </p:sp>
      </p:grpSp>
      <p:sp>
        <p:nvSpPr>
          <p:cNvPr id="13" name="AutoShape 13"/>
          <p:cNvSpPr/>
          <p:nvPr/>
        </p:nvSpPr>
        <p:spPr>
          <a:xfrm>
            <a:off x="3197140" y="4704983"/>
            <a:ext cx="1261653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 sz="1200"/>
          </a:p>
        </p:txBody>
      </p:sp>
      <p:grpSp>
        <p:nvGrpSpPr>
          <p:cNvPr id="14" name="Group 14"/>
          <p:cNvGrpSpPr/>
          <p:nvPr/>
        </p:nvGrpSpPr>
        <p:grpSpPr>
          <a:xfrm>
            <a:off x="3112789" y="1896024"/>
            <a:ext cx="1496409" cy="1495519"/>
            <a:chOff x="0" y="0"/>
            <a:chExt cx="991873" cy="99128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1873" cy="991283"/>
            </a:xfrm>
            <a:custGeom>
              <a:avLst/>
              <a:gdLst/>
              <a:ahLst/>
              <a:cxnLst/>
              <a:rect l="l" t="t" r="r" b="b"/>
              <a:pathLst>
                <a:path w="991873" h="991283">
                  <a:moveTo>
                    <a:pt x="0" y="0"/>
                  </a:moveTo>
                  <a:lnTo>
                    <a:pt x="991873" y="0"/>
                  </a:lnTo>
                  <a:lnTo>
                    <a:pt x="991873" y="991283"/>
                  </a:lnTo>
                  <a:lnTo>
                    <a:pt x="0" y="991283"/>
                  </a:lnTo>
                  <a:close/>
                </a:path>
              </a:pathLst>
            </a:custGeom>
            <a:solidFill>
              <a:srgbClr val="F1A910"/>
            </a:solidFill>
            <a:ln w="9525" cap="sq">
              <a:solidFill>
                <a:srgbClr val="FFFFFF"/>
              </a:solidFill>
              <a:miter/>
            </a:ln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22"/>
                </a:lnSpc>
              </a:pPr>
              <a:endParaRPr sz="1200"/>
            </a:p>
          </p:txBody>
        </p:sp>
      </p:grpSp>
      <p:sp>
        <p:nvSpPr>
          <p:cNvPr id="17" name="AutoShape 17"/>
          <p:cNvSpPr/>
          <p:nvPr/>
        </p:nvSpPr>
        <p:spPr>
          <a:xfrm flipV="1">
            <a:off x="3197141" y="2787274"/>
            <a:ext cx="1261653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 sz="1200"/>
          </a:p>
        </p:txBody>
      </p:sp>
      <p:grpSp>
        <p:nvGrpSpPr>
          <p:cNvPr id="18" name="Group 18"/>
          <p:cNvGrpSpPr/>
          <p:nvPr/>
        </p:nvGrpSpPr>
        <p:grpSpPr>
          <a:xfrm>
            <a:off x="4904725" y="1896024"/>
            <a:ext cx="1496409" cy="1495519"/>
            <a:chOff x="0" y="0"/>
            <a:chExt cx="991873" cy="99128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91873" cy="991283"/>
            </a:xfrm>
            <a:custGeom>
              <a:avLst/>
              <a:gdLst/>
              <a:ahLst/>
              <a:cxnLst/>
              <a:rect l="l" t="t" r="r" b="b"/>
              <a:pathLst>
                <a:path w="991873" h="991283">
                  <a:moveTo>
                    <a:pt x="0" y="0"/>
                  </a:moveTo>
                  <a:lnTo>
                    <a:pt x="991873" y="0"/>
                  </a:lnTo>
                  <a:lnTo>
                    <a:pt x="991873" y="991283"/>
                  </a:lnTo>
                  <a:lnTo>
                    <a:pt x="0" y="991283"/>
                  </a:lnTo>
                  <a:close/>
                </a:path>
              </a:pathLst>
            </a:custGeom>
            <a:solidFill>
              <a:srgbClr val="A3CA6B"/>
            </a:solidFill>
            <a:ln w="9525" cap="sq">
              <a:solidFill>
                <a:srgbClr val="FFFFFF"/>
              </a:solidFill>
              <a:miter/>
            </a:ln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22"/>
                </a:lnSpc>
              </a:pPr>
              <a:endParaRPr sz="1200"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4998245" y="2824731"/>
            <a:ext cx="1261653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 sz="1200"/>
          </a:p>
        </p:txBody>
      </p:sp>
      <p:sp>
        <p:nvSpPr>
          <p:cNvPr id="22" name="Freeform 22"/>
          <p:cNvSpPr/>
          <p:nvPr/>
        </p:nvSpPr>
        <p:spPr>
          <a:xfrm>
            <a:off x="893193" y="314782"/>
            <a:ext cx="5811899" cy="679992"/>
          </a:xfrm>
          <a:custGeom>
            <a:avLst/>
            <a:gdLst/>
            <a:ahLst/>
            <a:cxnLst/>
            <a:rect l="l" t="t" r="r" b="b"/>
            <a:pathLst>
              <a:path w="8717848" h="1019988">
                <a:moveTo>
                  <a:pt x="0" y="0"/>
                </a:moveTo>
                <a:lnTo>
                  <a:pt x="8717848" y="0"/>
                </a:lnTo>
                <a:lnTo>
                  <a:pt x="8717848" y="1019989"/>
                </a:lnTo>
                <a:lnTo>
                  <a:pt x="0" y="10199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23" name="Freeform 23"/>
          <p:cNvSpPr/>
          <p:nvPr/>
        </p:nvSpPr>
        <p:spPr>
          <a:xfrm>
            <a:off x="1771118" y="2031724"/>
            <a:ext cx="577541" cy="577541"/>
          </a:xfrm>
          <a:custGeom>
            <a:avLst/>
            <a:gdLst/>
            <a:ahLst/>
            <a:cxnLst/>
            <a:rect l="l" t="t" r="r" b="b"/>
            <a:pathLst>
              <a:path w="866311" h="866311">
                <a:moveTo>
                  <a:pt x="0" y="0"/>
                </a:moveTo>
                <a:lnTo>
                  <a:pt x="866311" y="0"/>
                </a:lnTo>
                <a:lnTo>
                  <a:pt x="866311" y="866311"/>
                </a:lnTo>
                <a:lnTo>
                  <a:pt x="0" y="8663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24" name="Freeform 24"/>
          <p:cNvSpPr/>
          <p:nvPr/>
        </p:nvSpPr>
        <p:spPr>
          <a:xfrm>
            <a:off x="3542720" y="4058247"/>
            <a:ext cx="598743" cy="598743"/>
          </a:xfrm>
          <a:custGeom>
            <a:avLst/>
            <a:gdLst/>
            <a:ahLst/>
            <a:cxnLst/>
            <a:rect l="l" t="t" r="r" b="b"/>
            <a:pathLst>
              <a:path w="898114" h="898114">
                <a:moveTo>
                  <a:pt x="0" y="0"/>
                </a:moveTo>
                <a:lnTo>
                  <a:pt x="898114" y="0"/>
                </a:lnTo>
                <a:lnTo>
                  <a:pt x="898114" y="898115"/>
                </a:lnTo>
                <a:lnTo>
                  <a:pt x="0" y="8981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25" name="Freeform 25"/>
          <p:cNvSpPr/>
          <p:nvPr/>
        </p:nvSpPr>
        <p:spPr>
          <a:xfrm>
            <a:off x="3603652" y="2087405"/>
            <a:ext cx="466179" cy="466179"/>
          </a:xfrm>
          <a:custGeom>
            <a:avLst/>
            <a:gdLst/>
            <a:ahLst/>
            <a:cxnLst/>
            <a:rect l="l" t="t" r="r" b="b"/>
            <a:pathLst>
              <a:path w="699268" h="699268">
                <a:moveTo>
                  <a:pt x="0" y="0"/>
                </a:moveTo>
                <a:lnTo>
                  <a:pt x="699268" y="0"/>
                </a:lnTo>
                <a:lnTo>
                  <a:pt x="699268" y="699269"/>
                </a:lnTo>
                <a:lnTo>
                  <a:pt x="0" y="6992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26" name="Freeform 26"/>
          <p:cNvSpPr/>
          <p:nvPr/>
        </p:nvSpPr>
        <p:spPr>
          <a:xfrm>
            <a:off x="5280181" y="2088542"/>
            <a:ext cx="689221" cy="689221"/>
          </a:xfrm>
          <a:custGeom>
            <a:avLst/>
            <a:gdLst/>
            <a:ahLst/>
            <a:cxnLst/>
            <a:rect l="l" t="t" r="r" b="b"/>
            <a:pathLst>
              <a:path w="1033832" h="1033832">
                <a:moveTo>
                  <a:pt x="0" y="0"/>
                </a:moveTo>
                <a:lnTo>
                  <a:pt x="1033832" y="0"/>
                </a:lnTo>
                <a:lnTo>
                  <a:pt x="1033832" y="1033833"/>
                </a:lnTo>
                <a:lnTo>
                  <a:pt x="0" y="10338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27" name="TextBox 27"/>
          <p:cNvSpPr txBox="1"/>
          <p:nvPr/>
        </p:nvSpPr>
        <p:spPr>
          <a:xfrm>
            <a:off x="1396036" y="2866330"/>
            <a:ext cx="1327705" cy="230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5"/>
              </a:lnSpc>
            </a:pPr>
            <a:r>
              <a:rPr lang="en-US" sz="1402" dirty="0">
                <a:solidFill>
                  <a:srgbClr val="FFFFFF"/>
                </a:solidFill>
                <a:ea typeface="Nexa Bold" panose="02000000000000000000" pitchFamily="2" charset="0"/>
              </a:rPr>
              <a:t>DIGITALÍZATE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197140" y="4784039"/>
            <a:ext cx="1327705" cy="230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5"/>
              </a:lnSpc>
            </a:pPr>
            <a:r>
              <a:rPr lang="en-US" sz="1402">
                <a:solidFill>
                  <a:srgbClr val="FFFFFF"/>
                </a:solidFill>
                <a:ea typeface="Nexa Bold" panose="02000000000000000000" pitchFamily="2" charset="0"/>
              </a:rPr>
              <a:t>SEARCH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197141" y="2825941"/>
            <a:ext cx="1327705" cy="230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5"/>
              </a:lnSpc>
            </a:pPr>
            <a:r>
              <a:rPr lang="en-US" sz="1402" dirty="0">
                <a:solidFill>
                  <a:srgbClr val="FFFFFF"/>
                </a:solidFill>
                <a:ea typeface="Nexa Bold" panose="02000000000000000000" pitchFamily="2" charset="0"/>
              </a:rPr>
              <a:t>GOOGLE SCHOLARSHIPS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956069" y="2866330"/>
            <a:ext cx="1412057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3"/>
              </a:lnSpc>
            </a:pPr>
            <a:r>
              <a:rPr lang="en-US" sz="1402" dirty="0">
                <a:solidFill>
                  <a:srgbClr val="FFFFFF"/>
                </a:solidFill>
              </a:rPr>
              <a:t>ONLINE PLATFORM</a:t>
            </a:r>
          </a:p>
        </p:txBody>
      </p:sp>
      <p:pic>
        <p:nvPicPr>
          <p:cNvPr id="55" name="Imagen 54">
            <a:hlinkClick r:id="rId9"/>
            <a:extLst>
              <a:ext uri="{FF2B5EF4-FFF2-40B4-BE49-F238E27FC236}">
                <a16:creationId xmlns:a16="http://schemas.microsoft.com/office/drawing/2014/main" id="{23FFE2D9-756E-22E9-1674-4DC74DBFF9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199" y="5874035"/>
            <a:ext cx="1656353" cy="82792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CuadroTexto 55">
            <a:extLst>
              <a:ext uri="{FF2B5EF4-FFF2-40B4-BE49-F238E27FC236}">
                <a16:creationId xmlns:a16="http://schemas.microsoft.com/office/drawing/2014/main" id="{CB613922-8511-3A1B-7B6B-28366FC009AF}"/>
              </a:ext>
            </a:extLst>
          </p:cNvPr>
          <p:cNvSpPr txBox="1"/>
          <p:nvPr/>
        </p:nvSpPr>
        <p:spPr>
          <a:xfrm>
            <a:off x="1672236" y="591615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www.digitalizateplus.fundae.es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7384B15-2897-4573-94FB-FC67BE4E0CDD}"/>
              </a:ext>
            </a:extLst>
          </p:cNvPr>
          <p:cNvSpPr txBox="1"/>
          <p:nvPr/>
        </p:nvSpPr>
        <p:spPr>
          <a:xfrm>
            <a:off x="3544469" y="146585"/>
            <a:ext cx="8647531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4000" b="1" i="1" dirty="0">
                <a:solidFill>
                  <a:srgbClr val="F2A900"/>
                </a:solidFill>
                <a:latin typeface="+mj-lt"/>
                <a:ea typeface="+mj-ea"/>
                <a:cs typeface="+mj-cs"/>
              </a:rPr>
              <a:t>Go Digital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2E3F820-203C-861A-97C8-04D2CC322AE3}"/>
              </a:ext>
            </a:extLst>
          </p:cNvPr>
          <p:cNvSpPr txBox="1"/>
          <p:nvPr/>
        </p:nvSpPr>
        <p:spPr>
          <a:xfrm>
            <a:off x="8029412" y="1675276"/>
            <a:ext cx="334339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accent4"/>
                </a:solidFill>
                <a:latin typeface="+mj-lt"/>
              </a:rPr>
              <a:t>Challenge: </a:t>
            </a:r>
          </a:p>
          <a:p>
            <a:endParaRPr lang="es-ES" sz="3200" b="1" dirty="0">
              <a:solidFill>
                <a:schemeClr val="accent4"/>
              </a:solidFill>
              <a:latin typeface="+mj-lt"/>
            </a:endParaRPr>
          </a:p>
          <a:p>
            <a:r>
              <a:rPr lang="es-ES" sz="3200" b="1" dirty="0" err="1">
                <a:solidFill>
                  <a:schemeClr val="accent4"/>
                </a:solidFill>
                <a:latin typeface="+mj-lt"/>
              </a:rPr>
              <a:t>To</a:t>
            </a:r>
            <a:r>
              <a:rPr lang="es-ES" sz="32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s-ES" sz="3200" b="1" dirty="0" err="1">
                <a:solidFill>
                  <a:schemeClr val="accent4"/>
                </a:solidFill>
                <a:latin typeface="+mj-lt"/>
              </a:rPr>
              <a:t>leave</a:t>
            </a:r>
            <a:r>
              <a:rPr lang="es-ES" sz="3200" b="1" dirty="0">
                <a:solidFill>
                  <a:schemeClr val="accent4"/>
                </a:solidFill>
                <a:latin typeface="+mj-lt"/>
              </a:rPr>
              <a:t> no one behind in the Digital Transformation process.</a:t>
            </a:r>
          </a:p>
        </p:txBody>
      </p:sp>
      <p:pic>
        <p:nvPicPr>
          <p:cNvPr id="12" name="Imagen 11">
            <a:hlinkClick r:id="rId4"/>
            <a:extLst>
              <a:ext uri="{FF2B5EF4-FFF2-40B4-BE49-F238E27FC236}">
                <a16:creationId xmlns:a16="http://schemas.microsoft.com/office/drawing/2014/main" id="{1D7B24BF-F8AC-4F77-4889-396852D14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71" y="5859771"/>
            <a:ext cx="1656353" cy="82792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F56EE53E-26B8-23B5-78DA-AA96BD43EF03}"/>
              </a:ext>
            </a:extLst>
          </p:cNvPr>
          <p:cNvSpPr txBox="1"/>
          <p:nvPr/>
        </p:nvSpPr>
        <p:spPr>
          <a:xfrm>
            <a:off x="6903725" y="571686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www.digitalizateplus.fundae.es</a:t>
            </a:r>
          </a:p>
        </p:txBody>
      </p:sp>
      <p:grpSp>
        <p:nvGrpSpPr>
          <p:cNvPr id="25" name="Group 2">
            <a:extLst>
              <a:ext uri="{FF2B5EF4-FFF2-40B4-BE49-F238E27FC236}">
                <a16:creationId xmlns:a16="http://schemas.microsoft.com/office/drawing/2014/main" id="{E209402C-5731-61C3-99F9-AE078818639E}"/>
              </a:ext>
            </a:extLst>
          </p:cNvPr>
          <p:cNvGrpSpPr/>
          <p:nvPr/>
        </p:nvGrpSpPr>
        <p:grpSpPr>
          <a:xfrm rot="-5400000">
            <a:off x="1926142" y="1018266"/>
            <a:ext cx="5463460" cy="5430419"/>
            <a:chOff x="0" y="0"/>
            <a:chExt cx="2522689" cy="2421512"/>
          </a:xfrm>
        </p:grpSpPr>
        <p:sp>
          <p:nvSpPr>
            <p:cNvPr id="26" name="Freeform 3">
              <a:extLst>
                <a:ext uri="{FF2B5EF4-FFF2-40B4-BE49-F238E27FC236}">
                  <a16:creationId xmlns:a16="http://schemas.microsoft.com/office/drawing/2014/main" id="{06FCE3DF-CFA6-1357-0E94-DB44038517A9}"/>
                </a:ext>
              </a:extLst>
            </p:cNvPr>
            <p:cNvSpPr/>
            <p:nvPr/>
          </p:nvSpPr>
          <p:spPr>
            <a:xfrm>
              <a:off x="0" y="0"/>
              <a:ext cx="2522689" cy="2421512"/>
            </a:xfrm>
            <a:custGeom>
              <a:avLst/>
              <a:gdLst/>
              <a:ahLst/>
              <a:cxnLst/>
              <a:rect l="l" t="t" r="r" b="b"/>
              <a:pathLst>
                <a:path w="2522689" h="2421512">
                  <a:moveTo>
                    <a:pt x="0" y="0"/>
                  </a:moveTo>
                  <a:lnTo>
                    <a:pt x="2522689" y="0"/>
                  </a:lnTo>
                  <a:lnTo>
                    <a:pt x="2522689" y="2421512"/>
                  </a:lnTo>
                  <a:lnTo>
                    <a:pt x="0" y="2421512"/>
                  </a:lnTo>
                  <a:close/>
                </a:path>
              </a:pathLst>
            </a:custGeom>
            <a:solidFill>
              <a:srgbClr val="A3CA6B"/>
            </a:solidFill>
            <a:ln w="47625" cap="sq">
              <a:solidFill>
                <a:srgbClr val="2F3976"/>
              </a:solidFill>
              <a:miter/>
            </a:ln>
          </p:spPr>
          <p:txBody>
            <a:bodyPr/>
            <a:lstStyle/>
            <a:p>
              <a:endParaRPr lang="es-ES" sz="1200">
                <a:latin typeface="+mj-lt"/>
              </a:endParaRPr>
            </a:p>
          </p:txBody>
        </p:sp>
        <p:sp>
          <p:nvSpPr>
            <p:cNvPr id="27" name="TextBox 4">
              <a:extLst>
                <a:ext uri="{FF2B5EF4-FFF2-40B4-BE49-F238E27FC236}">
                  <a16:creationId xmlns:a16="http://schemas.microsoft.com/office/drawing/2014/main" id="{8EF7A4F6-FFDF-0B94-76AB-AC0E400110E3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27"/>
                </a:lnSpc>
              </a:pPr>
              <a:endParaRPr sz="1200">
                <a:latin typeface="+mj-lt"/>
              </a:endParaRPr>
            </a:p>
          </p:txBody>
        </p:sp>
      </p:grpSp>
      <p:grpSp>
        <p:nvGrpSpPr>
          <p:cNvPr id="28" name="Group 9">
            <a:extLst>
              <a:ext uri="{FF2B5EF4-FFF2-40B4-BE49-F238E27FC236}">
                <a16:creationId xmlns:a16="http://schemas.microsoft.com/office/drawing/2014/main" id="{D6B9A22A-F68D-75DA-FE16-61D8EEBAB0E5}"/>
              </a:ext>
            </a:extLst>
          </p:cNvPr>
          <p:cNvGrpSpPr/>
          <p:nvPr/>
        </p:nvGrpSpPr>
        <p:grpSpPr>
          <a:xfrm>
            <a:off x="3641120" y="1618426"/>
            <a:ext cx="2710529" cy="610292"/>
            <a:chOff x="0" y="0"/>
            <a:chExt cx="4770286" cy="1155081"/>
          </a:xfrm>
        </p:grpSpPr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6AF06A6-F5C4-8046-694B-08DFCE0838F6}"/>
                </a:ext>
              </a:extLst>
            </p:cNvPr>
            <p:cNvSpPr/>
            <p:nvPr/>
          </p:nvSpPr>
          <p:spPr>
            <a:xfrm>
              <a:off x="0" y="0"/>
              <a:ext cx="1155081" cy="1155081"/>
            </a:xfrm>
            <a:custGeom>
              <a:avLst/>
              <a:gdLst/>
              <a:ahLst/>
              <a:cxnLst/>
              <a:rect l="l" t="t" r="r" b="b"/>
              <a:pathLst>
                <a:path w="1155081" h="1155081">
                  <a:moveTo>
                    <a:pt x="0" y="0"/>
                  </a:moveTo>
                  <a:lnTo>
                    <a:pt x="1155081" y="0"/>
                  </a:lnTo>
                  <a:lnTo>
                    <a:pt x="1155081" y="1155081"/>
                  </a:lnTo>
                  <a:lnTo>
                    <a:pt x="0" y="11550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ES" sz="1200">
                <a:latin typeface="+mj-lt"/>
              </a:endParaRPr>
            </a:p>
          </p:txBody>
        </p:sp>
        <p:sp>
          <p:nvSpPr>
            <p:cNvPr id="30" name="TextBox 11">
              <a:extLst>
                <a:ext uri="{FF2B5EF4-FFF2-40B4-BE49-F238E27FC236}">
                  <a16:creationId xmlns:a16="http://schemas.microsoft.com/office/drawing/2014/main" id="{86636905-39D3-3F8C-2866-8DE699ED7815}"/>
                </a:ext>
              </a:extLst>
            </p:cNvPr>
            <p:cNvSpPr txBox="1"/>
            <p:nvPr/>
          </p:nvSpPr>
          <p:spPr>
            <a:xfrm>
              <a:off x="793818" y="62625"/>
              <a:ext cx="3976468" cy="6154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71"/>
                </a:lnSpc>
              </a:pPr>
              <a:r>
                <a:rPr lang="en-US" sz="1935" b="1" dirty="0">
                  <a:solidFill>
                    <a:srgbClr val="FFFFFF"/>
                  </a:solidFill>
                  <a:latin typeface="+mj-lt"/>
                  <a:ea typeface="Nexa Bold" panose="02000000000000000000" pitchFamily="2" charset="0"/>
                </a:rPr>
                <a:t>DIGITALÍZATE</a:t>
              </a:r>
            </a:p>
          </p:txBody>
        </p:sp>
      </p:grpSp>
      <p:sp>
        <p:nvSpPr>
          <p:cNvPr id="31" name="TextBox 12">
            <a:extLst>
              <a:ext uri="{FF2B5EF4-FFF2-40B4-BE49-F238E27FC236}">
                <a16:creationId xmlns:a16="http://schemas.microsoft.com/office/drawing/2014/main" id="{FFF2CBF2-518B-B1FD-AC03-6BF3C3D77458}"/>
              </a:ext>
            </a:extLst>
          </p:cNvPr>
          <p:cNvSpPr txBox="1"/>
          <p:nvPr/>
        </p:nvSpPr>
        <p:spPr>
          <a:xfrm>
            <a:off x="2295402" y="2317322"/>
            <a:ext cx="4724940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3"/>
              </a:lnSpc>
            </a:pPr>
            <a:r>
              <a:rPr lang="en-US" b="1" dirty="0">
                <a:solidFill>
                  <a:srgbClr val="0E101A"/>
                </a:solidFill>
                <a:effectLst/>
              </a:rPr>
              <a:t>Public-private and public-public partnership </a:t>
            </a:r>
            <a:r>
              <a:rPr lang="en-US" dirty="0"/>
              <a:t>initiative to provide citizens with </a:t>
            </a:r>
            <a:r>
              <a:rPr lang="en-US" b="1" dirty="0">
                <a:solidFill>
                  <a:srgbClr val="0E101A"/>
                </a:solidFill>
                <a:effectLst/>
              </a:rPr>
              <a:t>free, high-quality training resources</a:t>
            </a:r>
            <a:r>
              <a:rPr lang="en-US" b="1" dirty="0">
                <a:solidFill>
                  <a:srgbClr val="0E101A"/>
                </a:solidFill>
              </a:rPr>
              <a:t> to acquire </a:t>
            </a:r>
            <a:r>
              <a:rPr lang="en-US" b="1" dirty="0">
                <a:solidFill>
                  <a:srgbClr val="0E101A"/>
                </a:solidFill>
                <a:effectLst/>
              </a:rPr>
              <a:t>digital skills.</a:t>
            </a:r>
            <a:endParaRPr lang="en-US" dirty="0">
              <a:solidFill>
                <a:srgbClr val="5C5D59"/>
              </a:solidFill>
              <a:latin typeface="+mj-lt"/>
            </a:endParaRPr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783167DA-F4CA-04DB-27EB-904F250CD400}"/>
              </a:ext>
            </a:extLst>
          </p:cNvPr>
          <p:cNvSpPr txBox="1"/>
          <p:nvPr/>
        </p:nvSpPr>
        <p:spPr>
          <a:xfrm>
            <a:off x="3366241" y="3733476"/>
            <a:ext cx="3537484" cy="1783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667" b="1" dirty="0">
                <a:solidFill>
                  <a:schemeClr val="bg1"/>
                </a:solidFill>
                <a:latin typeface="+mj-lt"/>
                <a:ea typeface="Nexa Bold" panose="02000000000000000000" pitchFamily="2" charset="0"/>
              </a:rPr>
              <a:t>57 </a:t>
            </a:r>
            <a:r>
              <a:rPr lang="es-ES" sz="1466" b="1" dirty="0" err="1">
                <a:solidFill>
                  <a:schemeClr val="bg1"/>
                </a:solidFill>
                <a:latin typeface="+mj-lt"/>
                <a:ea typeface="Nexa Bold" panose="02000000000000000000" pitchFamily="2" charset="0"/>
              </a:rPr>
              <a:t>Collaborating</a:t>
            </a:r>
            <a:r>
              <a:rPr lang="es-ES" sz="1466" b="1" dirty="0">
                <a:solidFill>
                  <a:schemeClr val="bg1"/>
                </a:solidFill>
                <a:latin typeface="+mj-lt"/>
                <a:ea typeface="Nexa Bold" panose="02000000000000000000" pitchFamily="2" charset="0"/>
              </a:rPr>
              <a:t> </a:t>
            </a:r>
            <a:r>
              <a:rPr lang="es-ES" sz="1466" b="1" dirty="0" err="1">
                <a:solidFill>
                  <a:schemeClr val="bg1"/>
                </a:solidFill>
                <a:latin typeface="+mj-lt"/>
              </a:rPr>
              <a:t>companies</a:t>
            </a:r>
            <a:r>
              <a:rPr lang="es-ES" sz="1466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ES" sz="2667" b="1" dirty="0">
                <a:solidFill>
                  <a:schemeClr val="bg1"/>
                </a:solidFill>
                <a:latin typeface="+mj-lt"/>
                <a:ea typeface="Nexa Bold" panose="02000000000000000000" pitchFamily="2" charset="0"/>
              </a:rPr>
              <a:t>+6.9M </a:t>
            </a:r>
            <a:r>
              <a:rPr lang="es-ES" sz="1466" b="1" dirty="0">
                <a:solidFill>
                  <a:schemeClr val="bg1"/>
                </a:solidFill>
                <a:latin typeface="+mj-lt"/>
                <a:ea typeface="Nexa Bold" panose="02000000000000000000" pitchFamily="2" charset="0"/>
              </a:rPr>
              <a:t>visits</a:t>
            </a:r>
          </a:p>
          <a:p>
            <a:pPr>
              <a:lnSpc>
                <a:spcPct val="150000"/>
              </a:lnSpc>
            </a:pPr>
            <a:r>
              <a:rPr lang="es-ES" sz="2667" b="1" dirty="0">
                <a:solidFill>
                  <a:schemeClr val="bg1"/>
                </a:solidFill>
                <a:latin typeface="+mj-lt"/>
                <a:ea typeface="Nexa Bold" panose="02000000000000000000" pitchFamily="2" charset="0"/>
              </a:rPr>
              <a:t>+1,500 </a:t>
            </a:r>
            <a:r>
              <a:rPr lang="es-ES" sz="1466" b="1" dirty="0">
                <a:solidFill>
                  <a:schemeClr val="bg1"/>
                </a:solidFill>
                <a:latin typeface="+mj-lt"/>
                <a:ea typeface="Nexa Bold" panose="02000000000000000000" pitchFamily="2" charset="0"/>
              </a:rPr>
              <a:t>training resources</a:t>
            </a: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B4C611AC-C42D-CD1B-6A2F-A83194794F89}"/>
              </a:ext>
            </a:extLst>
          </p:cNvPr>
          <p:cNvSpPr txBox="1"/>
          <p:nvPr/>
        </p:nvSpPr>
        <p:spPr>
          <a:xfrm>
            <a:off x="2366095" y="5938850"/>
            <a:ext cx="4842918" cy="2361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3"/>
              </a:lnSpc>
            </a:pPr>
            <a:r>
              <a:rPr lang="en-US" sz="1067" dirty="0" err="1">
                <a:solidFill>
                  <a:srgbClr val="002060"/>
                </a:solidFill>
                <a:latin typeface="+mj-lt"/>
              </a:rPr>
              <a:t>* Period analysed</a:t>
            </a:r>
            <a:r>
              <a:rPr lang="en-US" sz="1067" dirty="0">
                <a:solidFill>
                  <a:srgbClr val="002060"/>
                </a:solidFill>
                <a:latin typeface="+mj-lt"/>
              </a:rPr>
              <a:t>: </a:t>
            </a:r>
            <a:r>
              <a:rPr lang="en-US" sz="1067" dirty="0" err="1">
                <a:solidFill>
                  <a:srgbClr val="002060"/>
                </a:solidFill>
                <a:latin typeface="+mj-lt"/>
              </a:rPr>
              <a:t>December </a:t>
            </a:r>
            <a:r>
              <a:rPr lang="en-US" sz="1067" dirty="0">
                <a:solidFill>
                  <a:srgbClr val="002060"/>
                </a:solidFill>
                <a:latin typeface="+mj-lt"/>
              </a:rPr>
              <a:t>2019 - August 2023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C9C872-C791-2E57-8050-3A9835EFA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8F0CE4-A660-432F-B58C-9E11B34DE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12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497795" y="1056254"/>
            <a:ext cx="5210272" cy="5056948"/>
            <a:chOff x="0" y="0"/>
            <a:chExt cx="2522689" cy="2421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22689" cy="2421512"/>
            </a:xfrm>
            <a:custGeom>
              <a:avLst/>
              <a:gdLst/>
              <a:ahLst/>
              <a:cxnLst/>
              <a:rect l="l" t="t" r="r" b="b"/>
              <a:pathLst>
                <a:path w="2522689" h="2421512">
                  <a:moveTo>
                    <a:pt x="0" y="0"/>
                  </a:moveTo>
                  <a:lnTo>
                    <a:pt x="2522689" y="0"/>
                  </a:lnTo>
                  <a:lnTo>
                    <a:pt x="2522689" y="2421512"/>
                  </a:lnTo>
                  <a:lnTo>
                    <a:pt x="0" y="2421512"/>
                  </a:lnTo>
                  <a:close/>
                </a:path>
              </a:pathLst>
            </a:custGeom>
            <a:solidFill>
              <a:srgbClr val="F1A910"/>
            </a:solidFill>
            <a:ln w="47625" cap="sq">
              <a:solidFill>
                <a:srgbClr val="2F3976"/>
              </a:solidFill>
              <a:miter/>
            </a:ln>
          </p:spPr>
          <p:txBody>
            <a:bodyPr/>
            <a:lstStyle/>
            <a:p>
              <a:endParaRPr lang="es-E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27"/>
                </a:lnSpc>
              </a:pPr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6789691" y="1055740"/>
            <a:ext cx="5209242" cy="5056948"/>
            <a:chOff x="0" y="0"/>
            <a:chExt cx="2522689" cy="24215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22689" cy="2421512"/>
            </a:xfrm>
            <a:custGeom>
              <a:avLst/>
              <a:gdLst/>
              <a:ahLst/>
              <a:cxnLst/>
              <a:rect l="l" t="t" r="r" b="b"/>
              <a:pathLst>
                <a:path w="2522689" h="2421512">
                  <a:moveTo>
                    <a:pt x="0" y="0"/>
                  </a:moveTo>
                  <a:lnTo>
                    <a:pt x="2522689" y="0"/>
                  </a:lnTo>
                  <a:lnTo>
                    <a:pt x="2522689" y="2421512"/>
                  </a:lnTo>
                  <a:lnTo>
                    <a:pt x="0" y="2421512"/>
                  </a:lnTo>
                  <a:close/>
                </a:path>
              </a:pathLst>
            </a:custGeom>
            <a:solidFill>
              <a:srgbClr val="A3CA6B"/>
            </a:solidFill>
            <a:ln w="47625" cap="sq">
              <a:solidFill>
                <a:srgbClr val="F1A910"/>
              </a:solidFill>
              <a:miter/>
            </a:ln>
          </p:spPr>
          <p:txBody>
            <a:bodyPr/>
            <a:lstStyle/>
            <a:p>
              <a:endParaRPr lang="es-E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27"/>
                </a:lnSpc>
              </a:pPr>
              <a:endParaRPr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3271862" y="194553"/>
            <a:ext cx="5811899" cy="679992"/>
          </a:xfrm>
          <a:custGeom>
            <a:avLst/>
            <a:gdLst/>
            <a:ahLst/>
            <a:cxnLst/>
            <a:rect l="l" t="t" r="r" b="b"/>
            <a:pathLst>
              <a:path w="8717848" h="1019988">
                <a:moveTo>
                  <a:pt x="0" y="0"/>
                </a:moveTo>
                <a:lnTo>
                  <a:pt x="8717848" y="0"/>
                </a:lnTo>
                <a:lnTo>
                  <a:pt x="8717848" y="1019988"/>
                </a:lnTo>
                <a:lnTo>
                  <a:pt x="0" y="10199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40757" y="2040775"/>
            <a:ext cx="4380979" cy="1267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23"/>
              </a:lnSpc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Collaboration agreement between Fundae and Google Spain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reached in March 2021, to provide free training for their professional certificates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to find a job, grow professionally or create your own business.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13492" y="2143348"/>
            <a:ext cx="4505005" cy="773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23"/>
              </a:lnSpc>
            </a:pP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platform whose primary purpose is to become the benchmark for training in the public sector.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2650383" y="1356464"/>
            <a:ext cx="2660564" cy="466179"/>
            <a:chOff x="0" y="0"/>
            <a:chExt cx="5321128" cy="932357"/>
          </a:xfrm>
        </p:grpSpPr>
        <p:sp>
          <p:nvSpPr>
            <p:cNvPr id="13" name="TextBox 13"/>
            <p:cNvSpPr txBox="1"/>
            <p:nvPr/>
          </p:nvSpPr>
          <p:spPr>
            <a:xfrm>
              <a:off x="1033956" y="116736"/>
              <a:ext cx="4287172" cy="6503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71"/>
                </a:lnSpc>
              </a:pPr>
              <a:r>
                <a:rPr lang="en-US" sz="1935" dirty="0">
                  <a:solidFill>
                    <a:srgbClr val="FFFFFF"/>
                  </a:solidFill>
                  <a:latin typeface="Calibri" panose="020F0502020204030204" pitchFamily="34" charset="0"/>
                  <a:ea typeface="Nexa Bold" panose="02000000000000000000" pitchFamily="2" charset="0"/>
                  <a:cs typeface="Calibri" panose="020F0502020204030204" pitchFamily="34" charset="0"/>
                </a:rPr>
                <a:t>GOOGLE SCHOLARSHIPS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932357" cy="932357"/>
            </a:xfrm>
            <a:custGeom>
              <a:avLst/>
              <a:gdLst/>
              <a:ahLst/>
              <a:cxnLst/>
              <a:rect l="l" t="t" r="r" b="b"/>
              <a:pathLst>
                <a:path w="932357" h="932357">
                  <a:moveTo>
                    <a:pt x="0" y="0"/>
                  </a:moveTo>
                  <a:lnTo>
                    <a:pt x="932357" y="0"/>
                  </a:lnTo>
                  <a:lnTo>
                    <a:pt x="932357" y="932357"/>
                  </a:lnTo>
                  <a:lnTo>
                    <a:pt x="0" y="932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E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236576" y="1331578"/>
            <a:ext cx="4109983" cy="689222"/>
            <a:chOff x="0" y="0"/>
            <a:chExt cx="8219966" cy="1378443"/>
          </a:xfrm>
        </p:grpSpPr>
        <p:sp>
          <p:nvSpPr>
            <p:cNvPr id="16" name="TextBox 16"/>
            <p:cNvSpPr txBox="1"/>
            <p:nvPr/>
          </p:nvSpPr>
          <p:spPr>
            <a:xfrm>
              <a:off x="1496458" y="216393"/>
              <a:ext cx="6723508" cy="650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71"/>
                </a:lnSpc>
              </a:pPr>
              <a:r>
                <a:rPr lang="en-US" sz="1935" dirty="0">
                  <a:solidFill>
                    <a:srgbClr val="FFFFFF"/>
                  </a:solidFill>
                  <a:latin typeface="Calibri" panose="020F0502020204030204" pitchFamily="34" charset="0"/>
                  <a:ea typeface="Nexa Bold" panose="02000000000000000000" pitchFamily="2" charset="0"/>
                  <a:cs typeface="Calibri" panose="020F0502020204030204" pitchFamily="34" charset="0"/>
                </a:rPr>
                <a:t>ONLINE PLATFORM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1378443" cy="1378443"/>
            </a:xfrm>
            <a:custGeom>
              <a:avLst/>
              <a:gdLst/>
              <a:ahLst/>
              <a:cxnLst/>
              <a:rect l="l" t="t" r="r" b="b"/>
              <a:pathLst>
                <a:path w="1378443" h="1378443">
                  <a:moveTo>
                    <a:pt x="0" y="0"/>
                  </a:moveTo>
                  <a:lnTo>
                    <a:pt x="1378443" y="0"/>
                  </a:lnTo>
                  <a:lnTo>
                    <a:pt x="1378443" y="1378443"/>
                  </a:lnTo>
                  <a:lnTo>
                    <a:pt x="0" y="1378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E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TextBox 12">
            <a:extLst>
              <a:ext uri="{FF2B5EF4-FFF2-40B4-BE49-F238E27FC236}">
                <a16:creationId xmlns:a16="http://schemas.microsoft.com/office/drawing/2014/main" id="{FBA82C24-4F54-8A99-1DFB-2C25FA8EBC23}"/>
              </a:ext>
            </a:extLst>
          </p:cNvPr>
          <p:cNvSpPr txBox="1"/>
          <p:nvPr/>
        </p:nvSpPr>
        <p:spPr>
          <a:xfrm>
            <a:off x="1968680" y="3293988"/>
            <a:ext cx="4412731" cy="2092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  <a:ea typeface="Nexa Bold" panose="02000000000000000000" pitchFamily="2" charset="0"/>
                <a:cs typeface="Calibri" panose="020F0502020204030204" pitchFamily="34" charset="0"/>
              </a:rPr>
              <a:t>10,000 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Nexa Bold" panose="02000000000000000000" pitchFamily="2" charset="0"/>
                <a:cs typeface="Calibri" panose="020F0502020204030204" pitchFamily="34" charset="0"/>
              </a:rPr>
              <a:t>scholarships</a:t>
            </a:r>
          </a:p>
          <a:p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  <a:ea typeface="Nexa Bold" panose="02000000000000000000" pitchFamily="2" charset="0"/>
                <a:cs typeface="Calibri" panose="020F0502020204030204" pitchFamily="34" charset="0"/>
              </a:rPr>
              <a:t>7 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Nexa Bold" panose="02000000000000000000" pitchFamily="2" charset="0"/>
                <a:cs typeface="Calibri" panose="020F0502020204030204" pitchFamily="34" charset="0"/>
              </a:rPr>
              <a:t>Google certificates</a:t>
            </a:r>
            <a:endParaRPr lang="es-ES" b="1" dirty="0">
              <a:solidFill>
                <a:schemeClr val="bg1"/>
              </a:solidFill>
              <a:latin typeface="Calibri" panose="020F0502020204030204" pitchFamily="34" charset="0"/>
              <a:ea typeface="Nexa Bold" panose="02000000000000000000" pitchFamily="2" charset="0"/>
              <a:cs typeface="Calibri" panose="020F0502020204030204" pitchFamily="34" charset="0"/>
            </a:endParaRPr>
          </a:p>
          <a:p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  <a:ea typeface="Nexa Bold" panose="02000000000000000000" pitchFamily="2" charset="0"/>
                <a:cs typeface="Calibri" panose="020F0502020204030204" pitchFamily="34" charset="0"/>
              </a:rPr>
              <a:t>+ 97,000 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applications</a:t>
            </a:r>
          </a:p>
          <a:p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  <a:ea typeface="Nexa Bold" panose="02000000000000000000" pitchFamily="2" charset="0"/>
                <a:cs typeface="Calibri" panose="020F0502020204030204" pitchFamily="34" charset="0"/>
              </a:rPr>
              <a:t>99% 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that the training has been useful to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29% 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found a job or are in a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ea typeface="Nexa Bold" panose="02000000000000000000" pitchFamily="2" charset="0"/>
                <a:cs typeface="Calibri" panose="020F0502020204030204" pitchFamily="34" charset="0"/>
              </a:rPr>
              <a:t>selection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Nexa Bold" panose="02000000000000000000" pitchFamily="2" charset="0"/>
                <a:cs typeface="Calibri" panose="020F0502020204030204" pitchFamily="34" charset="0"/>
              </a:rPr>
              <a:t> 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2E24293B-BBF7-2759-1F12-51234F95D2DE}"/>
              </a:ext>
            </a:extLst>
          </p:cNvPr>
          <p:cNvSpPr txBox="1"/>
          <p:nvPr/>
        </p:nvSpPr>
        <p:spPr>
          <a:xfrm>
            <a:off x="1749272" y="5817539"/>
            <a:ext cx="4261549" cy="228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23"/>
              </a:lnSpc>
            </a:pPr>
            <a:r>
              <a:rPr lang="en-US" sz="1067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Period analysed</a:t>
            </a:r>
            <a:r>
              <a:rPr lang="en-US" sz="106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March 2021 -August 2023</a:t>
            </a:r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5EA6BB4D-A329-422E-C53C-E2B5E6BAE8EC}"/>
              </a:ext>
            </a:extLst>
          </p:cNvPr>
          <p:cNvSpPr txBox="1"/>
          <p:nvPr/>
        </p:nvSpPr>
        <p:spPr>
          <a:xfrm>
            <a:off x="7155001" y="3227616"/>
            <a:ext cx="4334357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24/7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</a:p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+2,500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users enrolled in the first month</a:t>
            </a:r>
          </a:p>
          <a:p>
            <a:r>
              <a:rPr lang="en-US" dirty="0"/>
              <a:t>The content is aimed mainly at </a:t>
            </a:r>
            <a:r>
              <a:rPr lang="en-US" b="1" dirty="0">
                <a:solidFill>
                  <a:srgbClr val="0E101A"/>
                </a:solidFill>
                <a:effectLst/>
              </a:rPr>
              <a:t>self-employed and social economy workers </a:t>
            </a:r>
            <a:r>
              <a:rPr lang="en-US" dirty="0"/>
              <a:t>but is open to all groups.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6376ABF7-12AC-69D6-9AD2-3CCA8EBEF7AE}"/>
              </a:ext>
            </a:extLst>
          </p:cNvPr>
          <p:cNvSpPr txBox="1"/>
          <p:nvPr/>
        </p:nvSpPr>
        <p:spPr>
          <a:xfrm>
            <a:off x="7102203" y="5696095"/>
            <a:ext cx="4261549" cy="228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23"/>
              </a:lnSpc>
            </a:pPr>
            <a:r>
              <a:rPr lang="en-US" sz="1067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Period analysed</a:t>
            </a:r>
            <a:r>
              <a:rPr lang="en-US" sz="1067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July 2023 - August 2023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8E2979D-3A1E-6D3E-2A64-4BD9EE3CE124}"/>
              </a:ext>
            </a:extLst>
          </p:cNvPr>
          <p:cNvSpPr txBox="1"/>
          <p:nvPr/>
        </p:nvSpPr>
        <p:spPr>
          <a:xfrm>
            <a:off x="7405977" y="5295774"/>
            <a:ext cx="3957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www.digitalizate-learning.fundae.es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F0277CB-058C-0BE7-8F8B-FE9972E461FF}"/>
              </a:ext>
            </a:extLst>
          </p:cNvPr>
          <p:cNvSpPr txBox="1"/>
          <p:nvPr/>
        </p:nvSpPr>
        <p:spPr>
          <a:xfrm>
            <a:off x="2262947" y="5360762"/>
            <a:ext cx="3325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/>
            </a:lvl1pPr>
          </a:lstStyle>
          <a:p>
            <a:r>
              <a:rPr lang="es-ES" dirty="0"/>
              <a:t>www.digitalizateplus.fundae.es</a:t>
            </a:r>
          </a:p>
        </p:txBody>
      </p:sp>
      <p:pic>
        <p:nvPicPr>
          <p:cNvPr id="26" name="Imagen 25">
            <a:hlinkClick r:id="rId7"/>
            <a:extLst>
              <a:ext uri="{FF2B5EF4-FFF2-40B4-BE49-F238E27FC236}">
                <a16:creationId xmlns:a16="http://schemas.microsoft.com/office/drawing/2014/main" id="{85F0BE2A-EFAE-AD03-593F-4B68BCBFEC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72" y="5924555"/>
            <a:ext cx="1526746" cy="763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075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3190050" y="262736"/>
            <a:ext cx="5811899" cy="679992"/>
          </a:xfrm>
          <a:custGeom>
            <a:avLst/>
            <a:gdLst/>
            <a:ahLst/>
            <a:cxnLst/>
            <a:rect l="l" t="t" r="r" b="b"/>
            <a:pathLst>
              <a:path w="8717848" h="1019988">
                <a:moveTo>
                  <a:pt x="0" y="0"/>
                </a:moveTo>
                <a:lnTo>
                  <a:pt x="8717848" y="0"/>
                </a:lnTo>
                <a:lnTo>
                  <a:pt x="8717848" y="1019988"/>
                </a:lnTo>
                <a:lnTo>
                  <a:pt x="0" y="10199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 sz="120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1011F21-10C1-92DE-1214-0D865180E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835" y="1978345"/>
            <a:ext cx="5971165" cy="3214351"/>
          </a:xfrm>
          <a:prstGeom prst="rect">
            <a:avLst/>
          </a:prstGeom>
        </p:spPr>
      </p:pic>
      <p:grpSp>
        <p:nvGrpSpPr>
          <p:cNvPr id="23" name="Group 5">
            <a:extLst>
              <a:ext uri="{FF2B5EF4-FFF2-40B4-BE49-F238E27FC236}">
                <a16:creationId xmlns:a16="http://schemas.microsoft.com/office/drawing/2014/main" id="{94B417C9-BCA7-F32F-6C89-FFC6041C9444}"/>
              </a:ext>
            </a:extLst>
          </p:cNvPr>
          <p:cNvGrpSpPr/>
          <p:nvPr/>
        </p:nvGrpSpPr>
        <p:grpSpPr>
          <a:xfrm rot="-5400000">
            <a:off x="1054140" y="1114091"/>
            <a:ext cx="5209241" cy="4942855"/>
            <a:chOff x="-49704" y="-79438"/>
            <a:chExt cx="2522689" cy="2421512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0A513760-5D48-602E-5172-7EAEEFDC79DC}"/>
                </a:ext>
              </a:extLst>
            </p:cNvPr>
            <p:cNvSpPr/>
            <p:nvPr/>
          </p:nvSpPr>
          <p:spPr>
            <a:xfrm>
              <a:off x="-49704" y="-79438"/>
              <a:ext cx="2522689" cy="2421512"/>
            </a:xfrm>
            <a:custGeom>
              <a:avLst/>
              <a:gdLst/>
              <a:ahLst/>
              <a:cxnLst/>
              <a:rect l="l" t="t" r="r" b="b"/>
              <a:pathLst>
                <a:path w="2522689" h="2421512">
                  <a:moveTo>
                    <a:pt x="0" y="0"/>
                  </a:moveTo>
                  <a:lnTo>
                    <a:pt x="2522689" y="0"/>
                  </a:lnTo>
                  <a:lnTo>
                    <a:pt x="2522689" y="2421512"/>
                  </a:lnTo>
                  <a:lnTo>
                    <a:pt x="0" y="2421512"/>
                  </a:lnTo>
                  <a:close/>
                </a:path>
              </a:pathLst>
            </a:custGeom>
            <a:solidFill>
              <a:srgbClr val="2F3976"/>
            </a:solidFill>
            <a:ln w="47625" cap="sq">
              <a:solidFill>
                <a:srgbClr val="F1A910"/>
              </a:solidFill>
              <a:miter/>
            </a:ln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8E66A83E-9424-1B8E-BA50-319FA999D84B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27"/>
                </a:lnSpc>
              </a:pPr>
              <a:endParaRPr sz="1200"/>
            </a:p>
          </p:txBody>
        </p:sp>
      </p:grpSp>
      <p:sp>
        <p:nvSpPr>
          <p:cNvPr id="26" name="TextBox 14">
            <a:extLst>
              <a:ext uri="{FF2B5EF4-FFF2-40B4-BE49-F238E27FC236}">
                <a16:creationId xmlns:a16="http://schemas.microsoft.com/office/drawing/2014/main" id="{CB815A8E-1EA0-09C9-8DB9-B839F51A097A}"/>
              </a:ext>
            </a:extLst>
          </p:cNvPr>
          <p:cNvSpPr txBox="1"/>
          <p:nvPr/>
        </p:nvSpPr>
        <p:spPr>
          <a:xfrm>
            <a:off x="1682081" y="2468340"/>
            <a:ext cx="4208893" cy="3200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Following the criteria of accessibility and usability, this search engine allows us to access all the training contained in </a:t>
            </a:r>
            <a:r>
              <a:rPr lang="en-US" sz="2000" b="1" dirty="0" err="1">
                <a:solidFill>
                  <a:srgbClr val="FFFFFF"/>
                </a:solidFill>
              </a:rPr>
              <a:t>Digitalízate</a:t>
            </a:r>
            <a:r>
              <a:rPr lang="en-US" sz="2000" b="1" dirty="0">
                <a:solidFill>
                  <a:srgbClr val="FFFFFF"/>
                </a:solidFill>
              </a:rPr>
              <a:t>, Becas Google Fundae, Plataforma Online and state-</a:t>
            </a:r>
            <a:r>
              <a:rPr lang="en-US" sz="2000" b="1" dirty="0" err="1">
                <a:solidFill>
                  <a:srgbClr val="FFFFFF"/>
                </a:solidFill>
              </a:rPr>
              <a:t>subsidised</a:t>
            </a:r>
            <a:r>
              <a:rPr lang="en-US" sz="2000" b="1" dirty="0">
                <a:solidFill>
                  <a:srgbClr val="FFFFFF"/>
                </a:solidFill>
              </a:rPr>
              <a:t> training.</a:t>
            </a:r>
          </a:p>
          <a:p>
            <a:endParaRPr lang="en-US" sz="2000" b="1" dirty="0">
              <a:solidFill>
                <a:srgbClr val="FFFFFF"/>
              </a:solidFill>
            </a:endParaRPr>
          </a:p>
          <a:p>
            <a:r>
              <a:rPr lang="en-US" sz="2400" b="1" dirty="0">
                <a:solidFill>
                  <a:srgbClr val="FFFFFF"/>
                </a:solidFill>
              </a:rPr>
              <a:t>+3,500 Training resources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+2.5M </a:t>
            </a:r>
            <a:r>
              <a:rPr lang="en-US" sz="2400" b="1" dirty="0" err="1">
                <a:solidFill>
                  <a:srgbClr val="FFFFFF"/>
                </a:solidFill>
              </a:rPr>
              <a:t>searches</a:t>
            </a:r>
            <a:endParaRPr lang="en-US" sz="2400" b="1" dirty="0">
              <a:solidFill>
                <a:srgbClr val="FFFFFF"/>
              </a:solidFill>
            </a:endParaRPr>
          </a:p>
          <a:p>
            <a:endParaRPr lang="en-US" sz="2000" b="1" dirty="0">
              <a:solidFill>
                <a:srgbClr val="FFFFFF"/>
              </a:solidFill>
            </a:endParaRP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1C405801-8713-901C-0C45-91D2BEB05A67}"/>
              </a:ext>
            </a:extLst>
          </p:cNvPr>
          <p:cNvGrpSpPr/>
          <p:nvPr/>
        </p:nvGrpSpPr>
        <p:grpSpPr>
          <a:xfrm>
            <a:off x="2296138" y="1373823"/>
            <a:ext cx="2387537" cy="598743"/>
            <a:chOff x="0" y="0"/>
            <a:chExt cx="4830585" cy="1197486"/>
          </a:xfrm>
        </p:grpSpPr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id="{4BB1E517-04CA-6960-4FE9-2FD760A6922F}"/>
                </a:ext>
              </a:extLst>
            </p:cNvPr>
            <p:cNvSpPr txBox="1"/>
            <p:nvPr/>
          </p:nvSpPr>
          <p:spPr>
            <a:xfrm>
              <a:off x="854118" y="270500"/>
              <a:ext cx="3976467" cy="650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71"/>
                </a:lnSpc>
              </a:pPr>
              <a:r>
                <a:rPr lang="en-US" sz="1935" dirty="0">
                  <a:solidFill>
                    <a:srgbClr val="FFFFFF"/>
                  </a:solidFill>
                  <a:ea typeface="Nexa Bold" panose="02000000000000000000" pitchFamily="2" charset="0"/>
                </a:rPr>
                <a:t>SEARCH</a:t>
              </a:r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ABF8AA51-BF84-4BC6-8F6B-BC15B9141E4D}"/>
                </a:ext>
              </a:extLst>
            </p:cNvPr>
            <p:cNvSpPr/>
            <p:nvPr/>
          </p:nvSpPr>
          <p:spPr>
            <a:xfrm>
              <a:off x="0" y="0"/>
              <a:ext cx="1197486" cy="1197486"/>
            </a:xfrm>
            <a:custGeom>
              <a:avLst/>
              <a:gdLst/>
              <a:ahLst/>
              <a:cxnLst/>
              <a:rect l="l" t="t" r="r" b="b"/>
              <a:pathLst>
                <a:path w="1197486" h="1197486">
                  <a:moveTo>
                    <a:pt x="0" y="0"/>
                  </a:moveTo>
                  <a:lnTo>
                    <a:pt x="1197486" y="0"/>
                  </a:lnTo>
                  <a:lnTo>
                    <a:pt x="1197486" y="1197486"/>
                  </a:lnTo>
                  <a:lnTo>
                    <a:pt x="0" y="119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ES" sz="1200"/>
            </a:p>
          </p:txBody>
        </p:sp>
      </p:grpSp>
      <p:sp>
        <p:nvSpPr>
          <p:cNvPr id="32" name="Flecha: hacia abajo 31">
            <a:extLst>
              <a:ext uri="{FF2B5EF4-FFF2-40B4-BE49-F238E27FC236}">
                <a16:creationId xmlns:a16="http://schemas.microsoft.com/office/drawing/2014/main" id="{8249C50F-0C9A-39B8-1538-0C919BBDE28C}"/>
              </a:ext>
            </a:extLst>
          </p:cNvPr>
          <p:cNvSpPr/>
          <p:nvPr/>
        </p:nvSpPr>
        <p:spPr>
          <a:xfrm rot="13309158">
            <a:off x="7251187" y="2138761"/>
            <a:ext cx="478238" cy="83666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E3DAD7D1-F1D3-91E6-29DE-E9D72BC96401}"/>
              </a:ext>
            </a:extLst>
          </p:cNvPr>
          <p:cNvSpPr txBox="1"/>
          <p:nvPr/>
        </p:nvSpPr>
        <p:spPr>
          <a:xfrm>
            <a:off x="1468397" y="5796132"/>
            <a:ext cx="4212578" cy="228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3"/>
              </a:lnSpc>
            </a:pPr>
            <a:r>
              <a:rPr lang="en-US" sz="1067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Data: August 2023</a:t>
            </a:r>
          </a:p>
        </p:txBody>
      </p:sp>
      <p:pic>
        <p:nvPicPr>
          <p:cNvPr id="34" name="Imagen 33">
            <a:hlinkClick r:id="rId7"/>
            <a:extLst>
              <a:ext uri="{FF2B5EF4-FFF2-40B4-BE49-F238E27FC236}">
                <a16:creationId xmlns:a16="http://schemas.microsoft.com/office/drawing/2014/main" id="{A9B53189-E9A0-66C5-16A0-F4FF1A4A18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071" y="6053866"/>
            <a:ext cx="1276273" cy="63794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A31D338A-52EE-72E2-4FDC-9380455D8C1C}"/>
              </a:ext>
            </a:extLst>
          </p:cNvPr>
          <p:cNvSpPr txBox="1"/>
          <p:nvPr/>
        </p:nvSpPr>
        <p:spPr>
          <a:xfrm>
            <a:off x="7845186" y="5725696"/>
            <a:ext cx="3287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/>
            </a:lvl1pPr>
          </a:lstStyle>
          <a:p>
            <a:r>
              <a:rPr lang="es-ES" dirty="0">
                <a:solidFill>
                  <a:schemeClr val="bg1"/>
                </a:solidFill>
              </a:rPr>
              <a:t>www.digitalizateplus.fundae.es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5d180a-7071-4892-9f65-2b1dc420cd1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99598B3B051C148AF2B3825B019D0BE" ma:contentTypeVersion="12" ma:contentTypeDescription="Crear nuevo documento." ma:contentTypeScope="" ma:versionID="ad29a27e7f15882ab23276c31ba1265a">
  <xsd:schema xmlns:xsd="http://www.w3.org/2001/XMLSchema" xmlns:xs="http://www.w3.org/2001/XMLSchema" xmlns:p="http://schemas.microsoft.com/office/2006/metadata/properties" xmlns:ns2="b75d180a-7071-4892-9f65-2b1dc420cd10" xmlns:ns3="0ee06edb-7568-497b-87e9-649a854defb3" targetNamespace="http://schemas.microsoft.com/office/2006/metadata/properties" ma:root="true" ma:fieldsID="7a739f6381c0d256a02b8e7f32d4091a" ns2:_="" ns3:_="">
    <xsd:import namespace="b75d180a-7071-4892-9f65-2b1dc420cd10"/>
    <xsd:import namespace="0ee06edb-7568-497b-87e9-649a854def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5d180a-7071-4892-9f65-2b1dc420cd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218007eb-9f6d-45db-af4c-878343264c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06edb-7568-497b-87e9-649a854defb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F14C07-B5B5-4E90-B61E-742CAF7A8A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9EB1A1-5577-4A09-9185-4C96911B0360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b75d180a-7071-4892-9f65-2b1dc420cd10"/>
    <ds:schemaRef ds:uri="http://purl.org/dc/terms/"/>
    <ds:schemaRef ds:uri="http://purl.org/dc/elements/1.1/"/>
    <ds:schemaRef ds:uri="0ee06edb-7568-497b-87e9-649a854defb3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2AD531-1602-4CA7-8D2F-6C2D55A9C9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5d180a-7071-4892-9f65-2b1dc420cd10"/>
    <ds:schemaRef ds:uri="0ee06edb-7568-497b-87e9-649a854def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2106</TotalTime>
  <Words>293</Words>
  <Application>Microsoft Office PowerPoint</Application>
  <PresentationFormat>Panorámica</PresentationFormat>
  <Paragraphs>47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Futura LT Book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Orientación</dc:creator>
  <cp:keywords>, docId:2D8FA8F4DAE615F7DAD0875629759940</cp:keywords>
  <cp:lastModifiedBy>Sofia Gutierrez Dewar</cp:lastModifiedBy>
  <cp:revision>22</cp:revision>
  <cp:lastPrinted>2023-09-26T07:50:43Z</cp:lastPrinted>
  <dcterms:created xsi:type="dcterms:W3CDTF">2020-11-27T09:54:26Z</dcterms:created>
  <dcterms:modified xsi:type="dcterms:W3CDTF">2023-09-26T09:16:10Z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0x010100399598B3B051C148AF2B3825B019D0BE</vt:lpwstr>
  </property>
  <property fmtid="{D5CDD505-2E9C-101B-9397-08002B2CF9AE}" pid="3" name="MediaServiceImageTags">
    <vt:lpwstr/>
  </property>
</Properties>
</file>